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</p:sldMasterIdLst>
  <p:notesMasterIdLst>
    <p:notesMasterId r:id="rId8"/>
  </p:notesMasterIdLst>
  <p:sldIdLst>
    <p:sldId id="256" r:id="rId3"/>
    <p:sldId id="1025" r:id="rId4"/>
    <p:sldId id="1082" r:id="rId5"/>
    <p:sldId id="1079" r:id="rId6"/>
    <p:sldId id="282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DEB"/>
    <a:srgbClr val="F3DE01"/>
    <a:srgbClr val="E73E3E"/>
    <a:srgbClr val="01B82E"/>
    <a:srgbClr val="FCB012"/>
    <a:srgbClr val="FC9804"/>
    <a:srgbClr val="0000FF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7" autoAdjust="0"/>
    <p:restoredTop sz="92894" autoAdjust="0"/>
  </p:normalViewPr>
  <p:slideViewPr>
    <p:cSldViewPr>
      <p:cViewPr varScale="1">
        <p:scale>
          <a:sx n="79" d="100"/>
          <a:sy n="79" d="100"/>
        </p:scale>
        <p:origin x="7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FEC71C-0E42-4E8D-8CE9-D26FAAB8A4EC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423EFE-414F-4C48-93E4-A1696F6A78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102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98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D6AFB5A-7897-4896-AA1F-4BD5703DD6CF}" type="slidenum">
              <a:rPr lang="ru-RU" altLang="en-US"/>
              <a:pPr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947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dirty="0"/>
              <a:t>The structural coloration of both the occipital and breast feathers of the bird-of-paradise Lawes’ </a:t>
            </a:r>
            <a:r>
              <a:rPr lang="en-US" b="0" dirty="0" err="1"/>
              <a:t>parotia</a:t>
            </a:r>
            <a:r>
              <a:rPr lang="en-US" b="0" dirty="0"/>
              <a:t> is produced by melanin rodlets arranged in layers, together acting as interference reflectors. </a:t>
            </a:r>
            <a:r>
              <a:rPr lang="en-US" sz="1800" b="0" i="0" u="none" strike="noStrike" baseline="0" dirty="0">
                <a:latin typeface="AdvOT88ac8687"/>
              </a:rPr>
              <a:t>The feather barbules of both the breast and nape area contain well-ordered layers of melanosomes surrounded by a keratin cortex (Fig. 1 </a:t>
            </a:r>
            <a:r>
              <a:rPr lang="en-US" sz="1800" b="0" i="0" u="none" strike="noStrike" baseline="0" dirty="0">
                <a:latin typeface="AdvOT16d4f71d.I"/>
              </a:rPr>
              <a:t>D </a:t>
            </a:r>
            <a:r>
              <a:rPr lang="en-US" sz="1800" b="0" i="0" u="none" strike="noStrike" baseline="0" dirty="0">
                <a:latin typeface="AdvOT88ac8687"/>
              </a:rPr>
              <a:t>and </a:t>
            </a:r>
            <a:r>
              <a:rPr lang="en-US" sz="1800" b="0" i="0" u="none" strike="noStrike" baseline="0" dirty="0">
                <a:latin typeface="AdvOT16d4f71d.I"/>
              </a:rPr>
              <a:t>E</a:t>
            </a:r>
            <a:r>
              <a:rPr lang="en-US" sz="1800" b="0" i="0" u="none" strike="noStrike" baseline="0" dirty="0">
                <a:latin typeface="AdvOT88ac8687"/>
              </a:rPr>
              <a:t>).</a:t>
            </a:r>
            <a:endParaRPr lang="ru-RU" sz="1800" b="0" i="0" u="none" strike="noStrike" baseline="0" dirty="0">
              <a:latin typeface="AdvOT88ac8687"/>
            </a:endParaRPr>
          </a:p>
          <a:p>
            <a:pPr algn="l"/>
            <a:r>
              <a:rPr lang="ru-RU" b="0" dirty="0" err="1"/>
              <a:t>Меланосома</a:t>
            </a:r>
            <a:r>
              <a:rPr lang="ru-RU" b="0" dirty="0"/>
              <a:t> — это органелла, содержащаяся в клетках царства животных, имеющая в составе меланин и другие </a:t>
            </a:r>
            <a:r>
              <a:rPr lang="ru-RU" b="0" dirty="0" err="1"/>
              <a:t>светопоглощающие</a:t>
            </a:r>
            <a:r>
              <a:rPr lang="ru-RU" b="0" dirty="0"/>
              <a:t> пигменты.</a:t>
            </a:r>
          </a:p>
          <a:p>
            <a:pPr algn="l"/>
            <a:r>
              <a:rPr lang="ru-RU" b="0" dirty="0"/>
              <a:t>Кератины — семейство фибриллярных белков, обладающих механической прочностью, которое среди материалов биологического происхождения уступает лишь хитину. В основном из кератинов состоят роговые производные.</a:t>
            </a:r>
          </a:p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B5BF-1395-4C47-B17B-3CB83A4F5D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0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Cyanotrichite - </a:t>
            </a:r>
            <a:r>
              <a:rPr lang="pt-BR" altLang="en-US" dirty="0"/>
              <a:t>Cu4Al2(SO4)(OH)12(H2O)2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Zircon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Zr(SiO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</a:t>
            </a:r>
            <a:endParaRPr lang="en-US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en-GB" altLang="en-US" dirty="0"/>
          </a:p>
        </p:txBody>
      </p:sp>
      <p:sp>
        <p:nvSpPr>
          <p:cNvPr id="1218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25886F-0DD5-4F30-9413-D23E404827A2}" type="slidenum">
              <a:rPr lang="ru-RU" altLang="en-US">
                <a:solidFill>
                  <a:srgbClr val="000000"/>
                </a:solidFill>
              </a:rPr>
              <a:pPr/>
              <a:t>3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6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B5BF-1395-4C47-B17B-3CB83A4F5D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8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B5BF-1395-4C47-B17B-3CB83A4F5D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8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C65B-0111-4192-BE05-29F98A317E6E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96378-F030-42EC-A3C3-48FB04D78A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579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5CF9-DC7D-47CD-8987-5021A53ABEB4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400DC-DCFC-4864-BF67-80E908D949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59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A4BF-A7BC-4062-A426-E03EFCAA4A04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225E-A16D-4F06-A631-5C84CB5C9F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869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072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610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688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173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953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674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5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290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2831-7807-42C1-A9C0-6F0FE8FBB6FD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58A11-66AA-4A42-8E02-CC4F8F5738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343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719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413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062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095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8A1C-0FFA-45C9-889A-05E54DD1D286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BF12-0264-4827-B208-8DBFB2E1ED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10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ECB2-3F3A-4A60-B245-412C91EBFEC3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9DEC-1FF0-4D96-A2E7-C9D764A47F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512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7C3D-FADC-4918-8160-79F01E365B4B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84A47-E059-423F-9745-2620A680D4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9901-3439-4075-9970-B96CB3EC2197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6D809-1247-435A-B09F-82AFDFA496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902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FCCD-8350-4461-8E51-43604B754081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F5097-6599-4527-B503-7EFAFC6F6B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603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3D33-6060-424F-93A7-3F13A5BEDDB3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AFB7-997D-4A74-96DE-5D35B3B9A1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56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7DAA-2039-4BD3-A52F-38845119123A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10C6-1316-4793-9D2B-74142176102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032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42646-4BFB-4BB1-A043-1645764D7E14}" type="datetimeFigureOut">
              <a:rPr lang="ru-RU"/>
              <a:pPr>
                <a:defRPr/>
              </a:pPr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EB2060-45D5-494B-A318-91BB074CBEB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36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885113" y="0"/>
          <a:ext cx="1258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16" imgW="1173582" imgH="944962" progId="Paint.Picture">
                  <p:embed/>
                </p:oleObj>
              </mc:Choice>
              <mc:Fallback>
                <p:oleObj name="Точечный рисунок" r:id="rId16" imgW="1173582" imgH="9449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0"/>
                        <a:ext cx="12588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52863" y="115888"/>
            <a:ext cx="40322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>
                <a:solidFill>
                  <a:srgbClr val="FFCC00"/>
                </a:solidFill>
                <a:latin typeface="Arial" panose="020B0604020202020204" pitchFamily="34" charset="0"/>
              </a:rPr>
              <a:t>Joint Institute for Nuclear Research</a:t>
            </a:r>
            <a:endParaRPr lang="ru-RU" altLang="en-US" sz="1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9700" y="220663"/>
            <a:ext cx="839788" cy="317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33363" y="284163"/>
            <a:ext cx="139700" cy="635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33363" y="411163"/>
            <a:ext cx="139700" cy="15875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68313" y="188913"/>
            <a:ext cx="139700" cy="28575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00088" y="284163"/>
            <a:ext cx="139700" cy="285750"/>
          </a:xfrm>
          <a:prstGeom prst="rtTriangle">
            <a:avLst/>
          </a:prstGeom>
          <a:solidFill>
            <a:srgbClr val="FF33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10800000">
            <a:off x="747713" y="188913"/>
            <a:ext cx="139700" cy="285750"/>
          </a:xfrm>
          <a:prstGeom prst="rtTriangle">
            <a:avLst/>
          </a:prstGeom>
          <a:solidFill>
            <a:srgbClr val="FF33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979488" y="220663"/>
            <a:ext cx="233362" cy="190500"/>
          </a:xfrm>
          <a:prstGeom prst="flowChartDelay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979488" y="284163"/>
            <a:ext cx="139700" cy="63500"/>
          </a:xfrm>
          <a:prstGeom prst="flowChartDelay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7" grpId="0" animBg="1"/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ndat.org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nph.jinr.ru/en/facilities/ibr-2/parameter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br-2.jinr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grant.rscf.ru/site/user/browse_inf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ctrTitle"/>
          </p:nvPr>
        </p:nvSpPr>
        <p:spPr>
          <a:xfrm>
            <a:off x="200880" y="2216099"/>
            <a:ext cx="8742240" cy="2620962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diffraction</a:t>
            </a:r>
            <a:r>
              <a:rPr lang="ru-RU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experimental capabilities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FLNP JINR</a:t>
            </a:r>
            <a:endParaRPr lang="ru-RU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28700" y="4648200"/>
            <a:ext cx="7086600" cy="1466371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Vasin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 Laboratory of Neutron Physics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 bwMode="auto">
          <a:xfrm>
            <a:off x="1371600" y="6180513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669B3-B4E9-8115-66A3-EE210B7AC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6883" r="11429" b="14546"/>
          <a:stretch/>
        </p:blipFill>
        <p:spPr bwMode="auto">
          <a:xfrm>
            <a:off x="153753" y="149057"/>
            <a:ext cx="1914731" cy="17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B4ABB0-0B46-703F-3D51-3CFEA4A2D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3999" y="152400"/>
            <a:ext cx="3656247" cy="1462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7663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grating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C6E1775-C17B-1365-57FD-4ED7F65CC6EA}"/>
              </a:ext>
            </a:extLst>
          </p:cNvPr>
          <p:cNvSpPr/>
          <p:nvPr/>
        </p:nvSpPr>
        <p:spPr>
          <a:xfrm>
            <a:off x="4724400" y="6519446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B.D. Wits et al.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PNAS, 111(12), 4363-4368.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A8A2A7-AA72-319A-1397-2A9E90C456E0}"/>
              </a:ext>
            </a:extLst>
          </p:cNvPr>
          <p:cNvSpPr/>
          <p:nvPr/>
        </p:nvSpPr>
        <p:spPr>
          <a:xfrm>
            <a:off x="7010400" y="4724400"/>
            <a:ext cx="1817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layers of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melanosomes surrounded by a keratin cortex.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9EBAE8-21F6-CD4C-9A65-6800116EF5B8}"/>
              </a:ext>
            </a:extLst>
          </p:cNvPr>
          <p:cNvSpPr/>
          <p:nvPr/>
        </p:nvSpPr>
        <p:spPr>
          <a:xfrm>
            <a:off x="993279" y="914266"/>
            <a:ext cx="2971800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 diffraction grating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8FEB17-7FDD-00AF-F542-82D4DE634DA4}"/>
              </a:ext>
            </a:extLst>
          </p:cNvPr>
          <p:cNvSpPr/>
          <p:nvPr/>
        </p:nvSpPr>
        <p:spPr>
          <a:xfrm>
            <a:off x="304800" y="2974490"/>
            <a:ext cx="2858022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≈ 380-780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AF3E1E-DE3E-41BE-95D1-4E380DEE2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63078"/>
            <a:ext cx="6404987" cy="27730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8CCAC1-4920-4EE0-886E-BBF2D118E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15" y="751247"/>
            <a:ext cx="2423085" cy="22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FD95F8-C2B0-B5BD-FB50-375206BEFA6F}"/>
              </a:ext>
            </a:extLst>
          </p:cNvPr>
          <p:cNvSpPr/>
          <p:nvPr/>
        </p:nvSpPr>
        <p:spPr>
          <a:xfrm>
            <a:off x="155575" y="248206"/>
            <a:ext cx="5940425" cy="9233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IUCr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direct-space crystal definition:</a:t>
            </a:r>
          </a:p>
          <a:p>
            <a:r>
              <a:rPr lang="en-US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solid is a crystal if its atoms, ions and/or molecules form, on average, a long-range 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</a:t>
            </a:r>
            <a:r>
              <a:rPr lang="en-US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arrangement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06855920014952932944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57324"/>
            <a:ext cx="2282825" cy="22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07840180014948361215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457324"/>
            <a:ext cx="2933700" cy="20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07756300016564518417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4258"/>
            <a:ext cx="2834217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/>
          <p:nvPr/>
        </p:nvSpPr>
        <p:spPr>
          <a:xfrm>
            <a:off x="6897344" y="6519446"/>
            <a:ext cx="2246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https://www.mindat.org/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174625" y="1476374"/>
            <a:ext cx="91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Quartz</a:t>
            </a:r>
          </a:p>
        </p:txBody>
      </p:sp>
      <p:sp>
        <p:nvSpPr>
          <p:cNvPr id="14" name="Rectangle 11"/>
          <p:cNvSpPr/>
          <p:nvPr/>
        </p:nvSpPr>
        <p:spPr>
          <a:xfrm>
            <a:off x="2568575" y="1476374"/>
            <a:ext cx="91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Biotite</a:t>
            </a:r>
          </a:p>
        </p:txBody>
      </p:sp>
      <p:sp>
        <p:nvSpPr>
          <p:cNvPr id="15" name="Rectangle 11"/>
          <p:cNvSpPr/>
          <p:nvPr/>
        </p:nvSpPr>
        <p:spPr>
          <a:xfrm>
            <a:off x="5287673" y="3765510"/>
            <a:ext cx="3073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Aldomarinoite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6019800" y="4374733"/>
            <a:ext cx="877544" cy="9328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12" descr="004276400149462672155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05400"/>
            <a:ext cx="2282825" cy="23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1"/>
          <p:cNvSpPr/>
          <p:nvPr/>
        </p:nvSpPr>
        <p:spPr>
          <a:xfrm>
            <a:off x="1524001" y="3946147"/>
            <a:ext cx="101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Zircon</a:t>
            </a:r>
          </a:p>
        </p:txBody>
      </p:sp>
      <p:pic>
        <p:nvPicPr>
          <p:cNvPr id="10256" name="Picture 16" descr="098024500149462540268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09" y="3580844"/>
            <a:ext cx="229098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1"/>
          <p:cNvSpPr/>
          <p:nvPr/>
        </p:nvSpPr>
        <p:spPr>
          <a:xfrm>
            <a:off x="2791509" y="3580844"/>
            <a:ext cx="91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Pyrite</a:t>
            </a:r>
          </a:p>
        </p:txBody>
      </p:sp>
      <p:pic>
        <p:nvPicPr>
          <p:cNvPr id="10258" name="Picture 18" descr="071790100149466052550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447800"/>
            <a:ext cx="2857501" cy="21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1"/>
          <p:cNvSpPr/>
          <p:nvPr/>
        </p:nvSpPr>
        <p:spPr>
          <a:xfrm>
            <a:off x="7364637" y="3512676"/>
            <a:ext cx="162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Cyanotrichite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FD95F8-C2B0-B5BD-FB50-375206BEFA6F}"/>
              </a:ext>
            </a:extLst>
          </p:cNvPr>
          <p:cNvSpPr/>
          <p:nvPr/>
        </p:nvSpPr>
        <p:spPr>
          <a:xfrm>
            <a:off x="6628375" y="248206"/>
            <a:ext cx="1947241" cy="9233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Mineralogy</a:t>
            </a:r>
          </a:p>
          <a:p>
            <a:endParaRPr lang="en-US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Crystallography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7162800" y="590548"/>
            <a:ext cx="350308" cy="257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213" y="0"/>
            <a:ext cx="1223688" cy="678483"/>
          </a:xfrm>
        </p:spPr>
        <p:txBody>
          <a:bodyPr anchor="t" anchorCtr="0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IBR-2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865" y="477519"/>
            <a:ext cx="2927331" cy="4394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67655" y="4900507"/>
            <a:ext cx="3195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Movable reflector of IBR-2 without shielding (during tests).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blades greatly affects the width of the neutron pulse.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" y="477519"/>
            <a:ext cx="5546107" cy="2584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6" y="2989156"/>
            <a:ext cx="5787269" cy="37253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7362" y="6503487"/>
            <a:ext cx="4687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http://flnph.jinr.ru/en/facilities/ibr-2/parameters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4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211" y="0"/>
            <a:ext cx="1223688" cy="678483"/>
          </a:xfrm>
        </p:spPr>
        <p:txBody>
          <a:bodyPr anchor="t" anchorCtr="0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IBR-2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185" y="5663534"/>
            <a:ext cx="858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https://ibr-2.jinr.ru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RSCF infrastructure object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https://grant.rscf.ru/site/user/browse_infra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3162" y="6363488"/>
            <a:ext cx="4379786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online &amp; on site educational programs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176" y="475295"/>
            <a:ext cx="6555758" cy="52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38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4_Оформление по умолчанию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4_Оформление по умолчанию">
      <a:majorFont>
        <a:latin typeface="Arial Unicode MS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19488</TotalTime>
  <Words>290</Words>
  <Application>Microsoft Office PowerPoint</Application>
  <PresentationFormat>全屏显示(4:3)</PresentationFormat>
  <Paragraphs>41</Paragraphs>
  <Slides>5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AdvOT16d4f71d.I</vt:lpstr>
      <vt:lpstr>AdvOT88ac8687</vt:lpstr>
      <vt:lpstr>Arial Unicode MS</vt:lpstr>
      <vt:lpstr>Arial</vt:lpstr>
      <vt:lpstr>Calibri</vt:lpstr>
      <vt:lpstr>Times New Roman</vt:lpstr>
      <vt:lpstr>Verdana</vt:lpstr>
      <vt:lpstr>Verdana</vt:lpstr>
      <vt:lpstr>Тема Office</vt:lpstr>
      <vt:lpstr>4_Оформление по умолчанию</vt:lpstr>
      <vt:lpstr>Точечный рисунок</vt:lpstr>
      <vt:lpstr>Neutron diffraction method and experimental capabilities at FLNP JINR</vt:lpstr>
      <vt:lpstr>Diffraction grating</vt:lpstr>
      <vt:lpstr>PowerPoint 演示文稿</vt:lpstr>
      <vt:lpstr>IBR-2</vt:lpstr>
      <vt:lpstr>IBR-2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Дубна, ОИЯИ, ЛНФ</dc:title>
  <dc:creator>R. Vasin</dc:creator>
  <cp:lastModifiedBy>Q WEN</cp:lastModifiedBy>
  <cp:revision>534</cp:revision>
  <dcterms:created xsi:type="dcterms:W3CDTF">2015-07-13T14:04:17Z</dcterms:created>
  <dcterms:modified xsi:type="dcterms:W3CDTF">2025-04-19T03:06:46Z</dcterms:modified>
</cp:coreProperties>
</file>